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88" r:id="rId5"/>
    <p:sldId id="289" r:id="rId6"/>
    <p:sldId id="290" r:id="rId7"/>
    <p:sldId id="292" r:id="rId8"/>
    <p:sldId id="291" r:id="rId9"/>
    <p:sldId id="293" r:id="rId10"/>
    <p:sldId id="294" r:id="rId11"/>
    <p:sldId id="295" r:id="rId12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288"/>
            <p14:sldId id="289"/>
            <p14:sldId id="290"/>
            <p14:sldId id="292"/>
            <p14:sldId id="291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F6E"/>
    <a:srgbClr val="E95E09"/>
    <a:srgbClr val="CD6525"/>
    <a:srgbClr val="DFE8F0"/>
    <a:srgbClr val="294071"/>
    <a:srgbClr val="FFFF99"/>
    <a:srgbClr val="FFFF66"/>
    <a:srgbClr val="00FF00"/>
    <a:srgbClr val="102B40"/>
    <a:srgbClr val="BF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00" autoAdjust="0"/>
    <p:restoredTop sz="93536" autoAdjust="0"/>
  </p:normalViewPr>
  <p:slideViewPr>
    <p:cSldViewPr>
      <p:cViewPr varScale="1">
        <p:scale>
          <a:sx n="71" d="100"/>
          <a:sy n="71" d="100"/>
        </p:scale>
        <p:origin x="128" y="-4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06-11-2021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genesis.destatis.de/genesis/onlin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DA3700-DD60-49ED-AC6F-1A569D9F9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87" y="1371600"/>
            <a:ext cx="9187616" cy="48809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1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pl-PL" sz="1600" dirty="0">
                <a:solidFill>
                  <a:schemeClr val="bg1"/>
                </a:solidFill>
              </a:rPr>
              <a:t>Go to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“Data” in the top menu bar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3" name="Rounded Rectangle 2">
            <a:hlinkClick r:id="rId3"/>
          </p:cNvPr>
          <p:cNvSpPr/>
          <p:nvPr/>
        </p:nvSpPr>
        <p:spPr>
          <a:xfrm>
            <a:off x="395926" y="1981200"/>
            <a:ext cx="2399661" cy="99060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stats.gov.sa/en</a:t>
            </a:r>
          </a:p>
        </p:txBody>
      </p:sp>
      <p:sp>
        <p:nvSpPr>
          <p:cNvPr id="14" name="Rounded Rectangle 9"/>
          <p:cNvSpPr/>
          <p:nvPr/>
        </p:nvSpPr>
        <p:spPr>
          <a:xfrm>
            <a:off x="5233987" y="2785618"/>
            <a:ext cx="381000" cy="3723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 flipV="1">
            <a:off x="2834326" y="2971800"/>
            <a:ext cx="2399661" cy="9906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PPI data for Saudi Arabia</a:t>
            </a:r>
          </a:p>
        </p:txBody>
      </p: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22567B-9635-4CB3-B770-6AD466578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013" y="1371600"/>
            <a:ext cx="9043988" cy="48046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2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“Prices” in the left menu</a:t>
            </a:r>
          </a:p>
        </p:txBody>
      </p:sp>
      <p:sp>
        <p:nvSpPr>
          <p:cNvPr id="14" name="Rounded Rectangle 9"/>
          <p:cNvSpPr/>
          <p:nvPr/>
        </p:nvSpPr>
        <p:spPr>
          <a:xfrm>
            <a:off x="4167187" y="3944470"/>
            <a:ext cx="9906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5" name="Connector: Elbow 14"/>
          <p:cNvCxnSpPr>
            <a:cxnSpLocks/>
            <a:endCxn id="14" idx="1"/>
          </p:cNvCxnSpPr>
          <p:nvPr/>
        </p:nvCxnSpPr>
        <p:spPr>
          <a:xfrm>
            <a:off x="2947987" y="3030070"/>
            <a:ext cx="1219200" cy="10287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PPI data for Saudi Arabia</a:t>
            </a:r>
          </a:p>
        </p:txBody>
      </p:sp>
    </p:spTree>
    <p:extLst>
      <p:ext uri="{BB962C8B-B14F-4D97-AF65-F5344CB8AC3E}">
        <p14:creationId xmlns:p14="http://schemas.microsoft.com/office/powerpoint/2010/main" val="520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FA199-0B4E-4487-8FFB-9FF15D184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120" y="1371600"/>
            <a:ext cx="9036423" cy="4800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3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“Wholesale Price index”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PPI data for Saudi Arabia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BF696F17-4ADC-456F-AC23-F394C31200B5}"/>
              </a:ext>
            </a:extLst>
          </p:cNvPr>
          <p:cNvSpPr/>
          <p:nvPr/>
        </p:nvSpPr>
        <p:spPr>
          <a:xfrm>
            <a:off x="4243387" y="4470825"/>
            <a:ext cx="1524000" cy="1773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D669847-2869-43D7-9031-5C326B80EF8B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2395218" y="2711344"/>
            <a:ext cx="2172338" cy="1524000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717C8FE-3FF2-4552-B319-30B963D30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771" y="996202"/>
            <a:ext cx="6651993" cy="14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0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5AA555-8A67-4D64-9E5C-2999944F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1371600"/>
            <a:ext cx="9220200" cy="48982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4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the Download icon “X” to get the data in Excel format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PPI data for Saudi Arabia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BF696F17-4ADC-456F-AC23-F394C31200B5}"/>
              </a:ext>
            </a:extLst>
          </p:cNvPr>
          <p:cNvSpPr/>
          <p:nvPr/>
        </p:nvSpPr>
        <p:spPr>
          <a:xfrm>
            <a:off x="10644187" y="4953000"/>
            <a:ext cx="3048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D669847-2869-43D7-9031-5C326B80EF8B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8053387" y="2869350"/>
            <a:ext cx="2590800" cy="219795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35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204050-93AA-4D66-A5A8-659FF41BF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1" r="36092" b="3595"/>
          <a:stretch/>
        </p:blipFill>
        <p:spPr>
          <a:xfrm>
            <a:off x="3939112" y="1143000"/>
            <a:ext cx="8053387" cy="55022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5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7244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Open the Excel file titled “</a:t>
            </a:r>
            <a:r>
              <a:rPr lang="en-IN" sz="1600" dirty="0" err="1">
                <a:solidFill>
                  <a:schemeClr val="bg1"/>
                </a:solidFill>
              </a:rPr>
              <a:t>WPI_Tables</a:t>
            </a:r>
            <a:r>
              <a:rPr lang="en-IN" sz="1600" dirty="0">
                <a:solidFill>
                  <a:schemeClr val="bg1"/>
                </a:solidFill>
              </a:rPr>
              <a:t>_...”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The tab “Category” contains Price Index data for 197 products for the latest 2 months as well as 12 months prior.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You will need to download previous versions of the Excel file to obtain Price Index data for additional historical months.</a:t>
            </a:r>
          </a:p>
        </p:txBody>
      </p:sp>
      <p:cxnSp>
        <p:nvCxnSpPr>
          <p:cNvPr id="15" name="Connector: Elbow 14"/>
          <p:cNvCxnSpPr>
            <a:cxnSpLocks/>
            <a:endCxn id="8" idx="1"/>
          </p:cNvCxnSpPr>
          <p:nvPr/>
        </p:nvCxnSpPr>
        <p:spPr>
          <a:xfrm>
            <a:off x="2871787" y="2743200"/>
            <a:ext cx="6477001" cy="13335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PPI data for Saudi Arabia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D3693550-2927-4569-8425-6F348430ECE7}"/>
              </a:ext>
            </a:extLst>
          </p:cNvPr>
          <p:cNvSpPr/>
          <p:nvPr/>
        </p:nvSpPr>
        <p:spPr>
          <a:xfrm>
            <a:off x="9348788" y="1752600"/>
            <a:ext cx="1524000" cy="4648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0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FA199-0B4E-4487-8FFB-9FF15D184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120" y="1371600"/>
            <a:ext cx="9036423" cy="4800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6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Additional Price Index series for Construction- related materials are available in the section “Average Prices” in the left menu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PPI data for Saudi Arabia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BF696F17-4ADC-456F-AC23-F394C31200B5}"/>
              </a:ext>
            </a:extLst>
          </p:cNvPr>
          <p:cNvSpPr/>
          <p:nvPr/>
        </p:nvSpPr>
        <p:spPr>
          <a:xfrm>
            <a:off x="4167187" y="4979895"/>
            <a:ext cx="1524000" cy="1773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D669847-2869-43D7-9031-5C326B80EF8B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2775896" y="3677291"/>
            <a:ext cx="1487183" cy="1295400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174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8F02F0-AD71-4E78-8360-8AE76068B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927" y="1371600"/>
            <a:ext cx="9036423" cy="4800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7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Click on the Download icon “X” to get the data in Excel format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PPI data for Saudi Arabia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BF696F17-4ADC-456F-AC23-F394C31200B5}"/>
              </a:ext>
            </a:extLst>
          </p:cNvPr>
          <p:cNvSpPr/>
          <p:nvPr/>
        </p:nvSpPr>
        <p:spPr>
          <a:xfrm>
            <a:off x="10720387" y="4953000"/>
            <a:ext cx="2286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D669847-2869-43D7-9031-5C326B80EF8B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2947987" y="2971800"/>
            <a:ext cx="7886700" cy="1981200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43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z="1800" smtClean="0"/>
              <a:pPr/>
              <a:t>8</a:t>
            </a:fld>
            <a:endParaRPr lang="en-IN" sz="1800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Scroll down to row 150 to get to the section for Price Index statistics of Construction-related materials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r>
              <a:rPr lang="en-US" sz="2800" dirty="0"/>
              <a:t>Procedure to obtain PPI data for Saudi Arabia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82F046-6838-47EC-9B33-C374F2C7F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7" y="1181288"/>
            <a:ext cx="734170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65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8bcfcb-4344-44cf-9f08-daa529b9a53e">
      <UserInfo>
        <DisplayName>Rob Case</DisplayName>
        <AccountId>41</AccountId>
        <AccountType/>
      </UserInfo>
    </SharedWithUsers>
    <_Flow_SignoffStatus xmlns="b58ae008-966b-4bff-8a7d-37abbecab93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5" ma:contentTypeDescription="Create a new document." ma:contentTypeScope="" ma:versionID="82c45070691879737e1fd283dbd2eb2b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fd461c5495a4caa2a1938801a05245db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D16745-280F-4488-A5DC-E85A7A6CFD7C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b58ae008-966b-4bff-8a7d-37abbecab933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ff8bcfcb-4344-44cf-9f08-daa529b9a53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75D3BE2-17F3-4FF0-B802-9800F03361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499A6C-78A8-48F8-B36E-D12AF9AE43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13581</TotalTime>
  <Words>231</Words>
  <Application>Microsoft Office PowerPoint</Application>
  <PresentationFormat>Custom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Cambria</vt:lpstr>
      <vt:lpstr>Wingdings</vt:lpstr>
      <vt:lpstr>Wingdings 2</vt:lpstr>
      <vt:lpstr>Concourse</vt:lpstr>
      <vt:lpstr>Procedure to obtain PPI data for Saudi Arabia</vt:lpstr>
      <vt:lpstr>Procedure to obtain PPI data for Saudi Arabia</vt:lpstr>
      <vt:lpstr>Procedure to obtain PPI data for Saudi Arabia</vt:lpstr>
      <vt:lpstr>Procedure to obtain PPI data for Saudi Arabia</vt:lpstr>
      <vt:lpstr>Procedure to obtain PPI data for Saudi Arabia</vt:lpstr>
      <vt:lpstr>Procedure to obtain PPI data for Saudi Arabia</vt:lpstr>
      <vt:lpstr>Procedure to obtain PPI data for Saudi Arabia</vt:lpstr>
      <vt:lpstr>Procedure to obtain PPI data for Saudi Arabia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lastModifiedBy>Oliver Rossi</cp:lastModifiedBy>
  <cp:revision>502</cp:revision>
  <dcterms:created xsi:type="dcterms:W3CDTF">2015-03-30T07:09:58Z</dcterms:created>
  <dcterms:modified xsi:type="dcterms:W3CDTF">2021-11-06T17:59:01Z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